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12" r:id="rId2"/>
  </p:sldMasterIdLst>
  <p:notesMasterIdLst>
    <p:notesMasterId r:id="rId29"/>
  </p:notesMasterIdLst>
  <p:sldIdLst>
    <p:sldId id="256" r:id="rId3"/>
    <p:sldId id="272" r:id="rId4"/>
    <p:sldId id="257" r:id="rId5"/>
    <p:sldId id="275" r:id="rId6"/>
    <p:sldId id="259" r:id="rId7"/>
    <p:sldId id="258" r:id="rId8"/>
    <p:sldId id="274" r:id="rId9"/>
    <p:sldId id="288" r:id="rId10"/>
    <p:sldId id="276" r:id="rId11"/>
    <p:sldId id="260" r:id="rId12"/>
    <p:sldId id="277" r:id="rId13"/>
    <p:sldId id="261" r:id="rId14"/>
    <p:sldId id="278" r:id="rId15"/>
    <p:sldId id="262" r:id="rId16"/>
    <p:sldId id="282" r:id="rId17"/>
    <p:sldId id="283" r:id="rId18"/>
    <p:sldId id="289" r:id="rId19"/>
    <p:sldId id="271" r:id="rId20"/>
    <p:sldId id="263" r:id="rId21"/>
    <p:sldId id="279" r:id="rId22"/>
    <p:sldId id="264" r:id="rId23"/>
    <p:sldId id="285" r:id="rId24"/>
    <p:sldId id="281" r:id="rId25"/>
    <p:sldId id="265" r:id="rId26"/>
    <p:sldId id="280" r:id="rId27"/>
    <p:sldId id="29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B140D19-24F5-4257-9BA0-6AFE08DF2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122B1-80EB-47A4-BDDD-295BF560EF62}" type="slidenum">
              <a:rPr lang="en-US"/>
              <a:pPr/>
              <a:t>1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B3F9C-83BB-4143-AF2C-55FA45DA2E5B}" type="slidenum">
              <a:rPr lang="en-US"/>
              <a:pPr/>
              <a:t>10</a:t>
            </a:fld>
            <a:endParaRPr 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8155B-47B9-4849-8130-4143C68D5B38}" type="slidenum">
              <a:rPr lang="en-US"/>
              <a:pPr/>
              <a:t>11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50997-5E92-42D2-AC4C-37D52D1C56C0}" type="slidenum">
              <a:rPr lang="en-US"/>
              <a:pPr/>
              <a:t>12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B59F1-7196-4AC6-93BE-CAD4B9B5DE25}" type="slidenum">
              <a:rPr lang="en-US"/>
              <a:pPr/>
              <a:t>13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29A65-1ADF-4F52-86D0-9A9BA82CFC5B}" type="slidenum">
              <a:rPr lang="en-US"/>
              <a:pPr/>
              <a:t>14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39E19-6102-45DF-870E-B19B44144E0D}" type="slidenum">
              <a:rPr lang="en-US"/>
              <a:pPr/>
              <a:t>15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5AFE7-B303-4BBC-BF66-54181B4CF4F9}" type="slidenum">
              <a:rPr lang="en-US"/>
              <a:pPr/>
              <a:t>16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03904-EBB1-4FB4-8357-11903DA0B439}" type="slidenum">
              <a:rPr lang="en-US"/>
              <a:pPr/>
              <a:t>17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4E04F-061E-4305-A28B-9B8042EAE791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BA27F-99A0-4F9A-A5E1-BF0F5AEA0862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50F8-DFEC-40CC-81C2-603C4166FF31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7079F-807E-41C2-AFEA-2110DF743CB1}" type="slidenum">
              <a:rPr lang="en-US"/>
              <a:pPr/>
              <a:t>20</a:t>
            </a:fld>
            <a:endParaRPr 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D832C-5872-444C-87E1-012F24B1BD89}" type="slidenum">
              <a:rPr lang="en-US"/>
              <a:pPr/>
              <a:t>21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5755F-A866-4CE8-AC35-84B425876B9F}" type="slidenum">
              <a:rPr lang="en-US"/>
              <a:pPr/>
              <a:t>22</a:t>
            </a:fld>
            <a:endParaRPr 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C90D-2094-4AFD-876F-1893852B9AFD}" type="slidenum">
              <a:rPr lang="en-US"/>
              <a:pPr/>
              <a:t>23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BF0B8-761A-4B68-B6D7-4791D1AE9AA0}" type="slidenum">
              <a:rPr lang="en-US"/>
              <a:pPr/>
              <a:t>24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DFB86-FEF5-4A12-898E-27FA0A1C8D3D}" type="slidenum">
              <a:rPr lang="en-US"/>
              <a:pPr/>
              <a:t>25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6CAE-C80D-425C-873B-584215D07294}" type="slidenum">
              <a:rPr lang="en-US"/>
              <a:pPr/>
              <a:t>26</a:t>
            </a:fld>
            <a:endParaRPr lang="en-US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FE26C-76E8-48BF-AA19-C6FA15BDEBEB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7A27B-1749-4A2D-9C9A-A6DA10951822}" type="slidenum">
              <a:rPr lang="en-US"/>
              <a:pPr/>
              <a:t>4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96B7B-4922-4791-B3D9-3B9B2A752F43}" type="slidenum">
              <a:rPr lang="en-US"/>
              <a:pPr/>
              <a:t>5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79826-A110-4EC1-9078-AF0DB8005354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42578-CD93-48A2-B113-21E44E0AD0B7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20902-8C44-42D9-81B7-379C62AE3CE1}" type="slidenum">
              <a:rPr lang="en-US"/>
              <a:pPr/>
              <a:t>8</a:t>
            </a:fld>
            <a:endParaRPr lang="en-US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1890B-2E99-4A2D-8B0B-4D603C8F82CB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06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06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AB2C1F-0D8D-4EB1-8E85-3245949FB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445C1-53B5-4785-A0D3-EBF9F2A44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82357-B735-404D-976A-DEA1BAAFE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8A386-0735-4A41-9F8E-A20064FF6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847CC-20E5-4C6D-996F-29F224495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018F9-DCAE-4E90-A3A3-AF270F026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B9021-1FA8-4B05-AD3E-038C15B6F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C1A34-A38B-4ED0-9D98-329E111DA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B3098-2AAB-4FFC-AB78-8897623AC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A9512-104C-40A7-99D5-769A9726A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C7243-C092-4E5F-96D0-A5069A715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EDC8E-767F-4659-8E82-E5F7886D5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FA77-FE89-4B17-86DF-F2AD3DB4D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2B58E-74D7-4128-A2CE-91A326048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6783E-FFE0-4CA5-B3B6-249D5D0E8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D21BC-BE34-4903-907F-5CA7AD1D9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314E-6B16-43BB-B262-E8750457E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3CF44-4C30-4A96-8761-D11E9F68F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50486-F3AA-4D28-A37D-F20A56374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DCC38-3D72-4DE3-A113-DDDE59DD7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AE214-6E60-4AC7-A902-9216D9F51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2F21D-877C-42DB-BB2B-9EDA7EAB7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72B9F4-C735-4111-AD18-E14CCDAC69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0FEBB52-45D0-46AA-98D7-052AB3E55C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7938" y="1735138"/>
            <a:ext cx="7340600" cy="1331912"/>
          </a:xfrm>
        </p:spPr>
        <p:txBody>
          <a:bodyPr/>
          <a:lstStyle/>
          <a:p>
            <a:pPr algn="ctr"/>
            <a:r>
              <a:rPr lang="en-US" sz="4000"/>
              <a:t/>
            </a:r>
            <a:br>
              <a:rPr lang="en-US" sz="4000"/>
            </a:br>
            <a:r>
              <a:rPr lang="en-US" sz="4000"/>
              <a:t>Cell Structures, Functions and Transport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4"/>
            </a:pPr>
            <a:r>
              <a:rPr lang="en-US" b="1" u="sng"/>
              <a:t>Golgi Complex</a:t>
            </a:r>
            <a:endParaRPr lang="en-US"/>
          </a:p>
          <a:p>
            <a:pPr marL="990600" lvl="1" indent="-533400"/>
            <a:r>
              <a:rPr lang="en-US" u="sng"/>
              <a:t>Nickname</a:t>
            </a:r>
            <a:r>
              <a:rPr lang="en-US"/>
              <a:t>:  The shippers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packages, modifies, and transports materials to different location inside/outside of the cell</a:t>
            </a:r>
          </a:p>
          <a:p>
            <a:pPr marL="990600" lvl="1" indent="-533400"/>
            <a:r>
              <a:rPr lang="en-US" u="sng"/>
              <a:t>Appearance</a:t>
            </a:r>
            <a:r>
              <a:rPr lang="en-US"/>
              <a:t>:  stack of pancakes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7550"/>
            <a:ext cx="4794250" cy="3803650"/>
          </a:xfrm>
          <a:prstGeom prst="rect">
            <a:avLst/>
          </a:prstGeom>
          <a:noFill/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304800" y="3505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Rough Endoplasmic Reticulum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6553200" y="3276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Endoplasmic Reticulum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Ribosomes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295400" y="4724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Golgi Bodies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5867400" y="30480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5"/>
            </a:pPr>
            <a:r>
              <a:rPr lang="en-US" b="1" u="sng"/>
              <a:t>Lysosomes</a:t>
            </a:r>
            <a:r>
              <a:rPr lang="en-US"/>
              <a:t>: circular, but bigger than ribosomes)</a:t>
            </a:r>
          </a:p>
          <a:p>
            <a:pPr marL="990600" lvl="1" indent="-533400"/>
            <a:r>
              <a:rPr lang="en-US" u="sng"/>
              <a:t>Nickname</a:t>
            </a:r>
            <a:r>
              <a:rPr lang="en-US"/>
              <a:t>:  “Clean-up Crews”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to break down food into particles the rest of the cell can use and to destroy old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7550"/>
            <a:ext cx="4794250" cy="3803650"/>
          </a:xfrm>
          <a:prstGeom prst="rect">
            <a:avLst/>
          </a:prstGeom>
          <a:noFill/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4800" y="3505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Rough Endoplasmic Reticulum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629400" y="34734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Endoplasmic Reticulum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Ribosomes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1295400" y="4724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Golgi Bodies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6629400" y="29098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Mitochondria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6"/>
            </a:pPr>
            <a:r>
              <a:rPr lang="en-US" b="1" u="sng"/>
              <a:t>Mitochondria</a:t>
            </a:r>
          </a:p>
          <a:p>
            <a:pPr marL="990600" lvl="1" indent="-533400"/>
            <a:r>
              <a:rPr lang="en-US" u="sng"/>
              <a:t>Nickname</a:t>
            </a:r>
            <a:r>
              <a:rPr lang="en-US"/>
              <a:t>:  “The Powerhouse”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Energy formation</a:t>
            </a:r>
          </a:p>
          <a:p>
            <a:pPr marL="1371600" lvl="2" indent="-457200"/>
            <a:r>
              <a:rPr lang="en-US"/>
              <a:t>Breaks down food to make ATP</a:t>
            </a:r>
          </a:p>
          <a:p>
            <a:pPr marL="1752600" lvl="3" indent="-381000"/>
            <a:r>
              <a:rPr lang="en-US" sz="2200" u="sng"/>
              <a:t>ATP</a:t>
            </a:r>
            <a:r>
              <a:rPr lang="en-US" sz="2200"/>
              <a:t>:  is the major fuel for all cell activities that require energy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Mitochondria Inner Structure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66988" y="1244600"/>
            <a:ext cx="4443412" cy="4546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4794250" cy="3803650"/>
          </a:xfrm>
          <a:prstGeom prst="rect">
            <a:avLst/>
          </a:prstGeom>
          <a:noFill/>
        </p:spPr>
      </p:pic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133600" y="3048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304800" y="3505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Rough Endoplasmic Reticulum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6629400" y="347345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Endoplasmic Reticulum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Ribosomes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1295400" y="4724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Golgi Bodies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6629400" y="29098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Mitochondria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let’s talk about structures only found in PLANT Cells!!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bio_ch7_48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14500"/>
            <a:ext cx="4686300" cy="3467100"/>
          </a:xfrm>
          <a:prstGeom prst="rect">
            <a:avLst/>
          </a:prstGeom>
          <a:noFill/>
        </p:spPr>
      </p:pic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12954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Plant Cell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990600" y="26812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2590800" y="13858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Vacuole</a:t>
            </a: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H="1" flipV="1">
            <a:off x="5029200" y="3505200"/>
            <a:ext cx="1676400" cy="609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 flipV="1">
            <a:off x="4953000" y="1676400"/>
            <a:ext cx="762000" cy="990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2667000" y="3581400"/>
            <a:ext cx="685800" cy="838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3276600" y="3581400"/>
            <a:ext cx="838200" cy="1447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5334000" y="3505200"/>
            <a:ext cx="152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 flipV="1">
            <a:off x="5334000" y="2743200"/>
            <a:ext cx="14478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 flipV="1">
            <a:off x="5334000" y="2133600"/>
            <a:ext cx="14478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9" name="Line 33"/>
          <p:cNvSpPr>
            <a:spLocks noChangeShapeType="1"/>
          </p:cNvSpPr>
          <p:nvPr/>
        </p:nvSpPr>
        <p:spPr bwMode="auto">
          <a:xfrm>
            <a:off x="4953000" y="3657600"/>
            <a:ext cx="1447800" cy="990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>
            <a:off x="4876800" y="4038600"/>
            <a:ext cx="7620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>
            <a:off x="1066800" y="3352800"/>
            <a:ext cx="1905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52" name="Line 36"/>
          <p:cNvSpPr>
            <a:spLocks noChangeShapeType="1"/>
          </p:cNvSpPr>
          <p:nvPr/>
        </p:nvSpPr>
        <p:spPr bwMode="auto">
          <a:xfrm>
            <a:off x="1905000" y="2133600"/>
            <a:ext cx="1295400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7"/>
            </a:pPr>
            <a:r>
              <a:rPr lang="en-US" b="1" u="sng"/>
              <a:t>Vacuoles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stores water</a:t>
            </a:r>
          </a:p>
          <a:p>
            <a:pPr marL="1371600" lvl="2" indent="-457200"/>
            <a:r>
              <a:rPr lang="en-US"/>
              <a:t>This is what makes lettuce crisp</a:t>
            </a:r>
          </a:p>
          <a:p>
            <a:pPr marL="1752600" lvl="3" indent="-381000"/>
            <a:r>
              <a:rPr lang="en-US"/>
              <a:t>When there is no water, the plant wilts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4794250" cy="3803650"/>
          </a:xfrm>
          <a:prstGeom prst="rect">
            <a:avLst/>
          </a:prstGeom>
          <a:noFill/>
        </p:spPr>
      </p:pic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Nucleus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Nucleolus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V="1">
            <a:off x="1905000" y="37338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2667000" y="4572000"/>
            <a:ext cx="1143000" cy="381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5943600" y="3581400"/>
            <a:ext cx="1447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5867400" y="30480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 flipV="1">
            <a:off x="5105400" y="2209800"/>
            <a:ext cx="13716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bio_ch7_48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14500"/>
            <a:ext cx="4686300" cy="3467100"/>
          </a:xfrm>
          <a:prstGeom prst="rect">
            <a:avLst/>
          </a:prstGeom>
          <a:noFill/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2954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Plant Cell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990600" y="26812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2590800" y="13858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Vacuole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524000" y="2133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Chloroplasts</a:t>
            </a: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H="1" flipV="1">
            <a:off x="5029200" y="3505200"/>
            <a:ext cx="1676400" cy="609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4953000" y="1676400"/>
            <a:ext cx="762000" cy="990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V="1">
            <a:off x="2667000" y="3581400"/>
            <a:ext cx="685800" cy="838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3276600" y="3581400"/>
            <a:ext cx="838200" cy="1447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5334000" y="3505200"/>
            <a:ext cx="152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 flipV="1">
            <a:off x="5334000" y="2743200"/>
            <a:ext cx="14478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 flipV="1">
            <a:off x="5334000" y="2133600"/>
            <a:ext cx="14478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4953000" y="3657600"/>
            <a:ext cx="1447800" cy="990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>
            <a:off x="4876800" y="4038600"/>
            <a:ext cx="7620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1066800" y="3352800"/>
            <a:ext cx="1905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8"/>
            </a:pPr>
            <a:r>
              <a:rPr lang="en-US" b="1" u="sng"/>
              <a:t>Chloroplasts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traps energy from the sun to produce food for the plant cell</a:t>
            </a:r>
          </a:p>
          <a:p>
            <a:pPr marL="990600" lvl="1" indent="-533400"/>
            <a:r>
              <a:rPr lang="en-US"/>
              <a:t>Green in color because of chlorophyll, which is a green pigment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Chloroplasts</a:t>
            </a:r>
          </a:p>
        </p:txBody>
      </p:sp>
      <p:pic>
        <p:nvPicPr>
          <p:cNvPr id="107524" name="Picture 4" descr="chloropl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2205038"/>
            <a:ext cx="4495800" cy="33924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bio_ch7_48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14500"/>
            <a:ext cx="4686300" cy="3467100"/>
          </a:xfrm>
          <a:prstGeom prst="rect">
            <a:avLst/>
          </a:prstGeom>
          <a:noFill/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2954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Plant Cell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990600" y="26812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590800" y="13858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Vacuole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524000" y="2133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Chloroplasts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990600" y="3214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Cell Wall</a:t>
            </a:r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5486400" y="2743200"/>
            <a:ext cx="137160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H="1" flipV="1">
            <a:off x="5029200" y="3505200"/>
            <a:ext cx="1676400" cy="609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V="1">
            <a:off x="4953000" y="1676400"/>
            <a:ext cx="762000" cy="990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V="1">
            <a:off x="2667000" y="3581400"/>
            <a:ext cx="685800" cy="838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V="1">
            <a:off x="3276600" y="3581400"/>
            <a:ext cx="838200" cy="1447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5334000" y="3505200"/>
            <a:ext cx="152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V="1">
            <a:off x="5334000" y="2743200"/>
            <a:ext cx="14478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V="1">
            <a:off x="5334000" y="2133600"/>
            <a:ext cx="144780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4953000" y="3657600"/>
            <a:ext cx="1447800" cy="990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4876800" y="4038600"/>
            <a:ext cx="76200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9"/>
            </a:pPr>
            <a:r>
              <a:rPr lang="en-US" b="1" u="sng"/>
              <a:t>Cell Wall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provides support and protection to the cell membrane</a:t>
            </a:r>
          </a:p>
          <a:p>
            <a:pPr marL="990600" lvl="1" indent="-533400"/>
            <a:r>
              <a:rPr lang="en-US"/>
              <a:t>Found outside the cell membrane in plant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bio_ch7_48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76400"/>
            <a:ext cx="4686300" cy="3467100"/>
          </a:xfrm>
          <a:prstGeom prst="rect">
            <a:avLst/>
          </a:prstGeom>
          <a:noFill/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2192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Plant Cell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990600" y="26812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590800" y="13858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Vacuole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524000" y="2133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Chloroplasts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990600" y="3200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Wall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6705600" y="3886200"/>
            <a:ext cx="1146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Nucleolus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6477000" y="44196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Nucleus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5562600" y="50292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Rough ER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4953000" y="1371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ER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1295400" y="4114800"/>
            <a:ext cx="1423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Golgi Bodies</a:t>
            </a: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1905000" y="4876800"/>
            <a:ext cx="1477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Mitochondria</a:t>
            </a: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66294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Ribosomes</a:t>
            </a:r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H="1" flipV="1">
            <a:off x="5410200" y="3429000"/>
            <a:ext cx="152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 flipV="1">
            <a:off x="5486400" y="2667000"/>
            <a:ext cx="13716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 flipH="1" flipV="1">
            <a:off x="2133600" y="15240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1295400" y="1219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990600" y="1447800"/>
            <a:ext cx="4800600" cy="495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3352800" y="1447800"/>
            <a:ext cx="5029200" cy="487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1447800" y="3048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Comparing Plant and Animal Cells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981200" y="83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Plant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4648200" y="83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Animal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pPr algn="ctr"/>
            <a:r>
              <a:rPr lang="en-US" sz="3600"/>
              <a:t>Eukaryotic Cell Organelles and Function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7350" cy="4495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b="1" u="sng"/>
              <a:t>Nucleus</a:t>
            </a:r>
          </a:p>
          <a:p>
            <a:pPr marL="990600" lvl="1" indent="-533400"/>
            <a:r>
              <a:rPr lang="en-US" u="sng"/>
              <a:t>Nickname</a:t>
            </a:r>
            <a:r>
              <a:rPr lang="en-US"/>
              <a:t>:  “The Control Center”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holds the DNA</a:t>
            </a:r>
          </a:p>
          <a:p>
            <a:pPr marL="990600" lvl="1" indent="-533400"/>
            <a:r>
              <a:rPr lang="en-US" u="sng"/>
              <a:t>Parts</a:t>
            </a:r>
            <a:r>
              <a:rPr lang="en-US"/>
              <a:t>: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u="sng"/>
              <a:t>Nucleolus</a:t>
            </a:r>
            <a:r>
              <a:rPr lang="en-US"/>
              <a:t>:  dark spot in the middle of the nucleus that helps make ribosomes</a:t>
            </a:r>
          </a:p>
          <a:p>
            <a:pPr marL="1371600" lvl="2" indent="-4572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7550"/>
            <a:ext cx="4794250" cy="3803650"/>
          </a:xfrm>
          <a:prstGeom prst="rect">
            <a:avLst/>
          </a:prstGeom>
          <a:noFill/>
        </p:spPr>
      </p:pic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5791200" y="2057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Ribosomes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 flipV="1">
            <a:off x="1905000" y="37338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5" name="Line 37"/>
          <p:cNvSpPr>
            <a:spLocks noChangeShapeType="1"/>
          </p:cNvSpPr>
          <p:nvPr/>
        </p:nvSpPr>
        <p:spPr bwMode="auto">
          <a:xfrm flipV="1">
            <a:off x="2667000" y="4572000"/>
            <a:ext cx="1143000" cy="381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6" name="Line 38"/>
          <p:cNvSpPr>
            <a:spLocks noChangeShapeType="1"/>
          </p:cNvSpPr>
          <p:nvPr/>
        </p:nvSpPr>
        <p:spPr bwMode="auto">
          <a:xfrm flipV="1">
            <a:off x="5943600" y="3581400"/>
            <a:ext cx="1447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7" name="Line 39"/>
          <p:cNvSpPr>
            <a:spLocks noChangeShapeType="1"/>
          </p:cNvSpPr>
          <p:nvPr/>
        </p:nvSpPr>
        <p:spPr bwMode="auto">
          <a:xfrm>
            <a:off x="5867400" y="30480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 b="1" u="sng"/>
              <a:t>Ribosomes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 makes proteins</a:t>
            </a:r>
          </a:p>
          <a:p>
            <a:pPr marL="990600" lvl="1" indent="-533400"/>
            <a:r>
              <a:rPr lang="en-US"/>
              <a:t>Found in all cells, prokaryotic and eukaryotic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Eukaryotic Cell Organelles and Function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40688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US" b="1" u="sng"/>
              <a:t>Endoplasmic Reticulum (ER)</a:t>
            </a:r>
          </a:p>
          <a:p>
            <a:pPr marL="990600" lvl="1" indent="-533400"/>
            <a:r>
              <a:rPr lang="en-US" u="sng"/>
              <a:t>Nickname</a:t>
            </a:r>
            <a:r>
              <a:rPr lang="en-US"/>
              <a:t>: “Roads”</a:t>
            </a:r>
          </a:p>
          <a:p>
            <a:pPr marL="990600" lvl="1" indent="-533400"/>
            <a:r>
              <a:rPr lang="en-US" u="sng"/>
              <a:t>Function</a:t>
            </a:r>
            <a:r>
              <a:rPr lang="en-US"/>
              <a:t>:  The internal delivery system of the cell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7550"/>
            <a:ext cx="4794250" cy="3803650"/>
          </a:xfrm>
          <a:prstGeom prst="rect">
            <a:avLst/>
          </a:prstGeom>
          <a:noFill/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04800" y="3505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Rough Endoplasmic Reticulum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629400" y="32766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Smooth Endoplasmic Reticulum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5791200" y="2057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Ribosomes</a:t>
            </a:r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2667000" y="4572000"/>
            <a:ext cx="1143000" cy="381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5867400" y="30480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Endoplasmic Reticulum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2 Types:</a:t>
            </a:r>
          </a:p>
          <a:p>
            <a:pPr lvl="2">
              <a:buFont typeface="Wingdings" pitchFamily="2" charset="2"/>
              <a:buAutoNum type="arabicPeriod"/>
            </a:pPr>
            <a:r>
              <a:rPr lang="en-US" sz="2800"/>
              <a:t>Rough ER:  </a:t>
            </a:r>
          </a:p>
          <a:p>
            <a:pPr lvl="3"/>
            <a:r>
              <a:rPr lang="en-US" sz="2400"/>
              <a:t>Rough appearance because it has ribosomes</a:t>
            </a:r>
          </a:p>
          <a:p>
            <a:pPr lvl="3"/>
            <a:r>
              <a:rPr lang="en-US" sz="2400" u="sng"/>
              <a:t>Function</a:t>
            </a:r>
            <a:r>
              <a:rPr lang="en-US" sz="2400"/>
              <a:t>:  helps make proteins, that’s why it has ribosomes</a:t>
            </a:r>
          </a:p>
          <a:p>
            <a:pPr lvl="2">
              <a:buFont typeface="Wingdings" pitchFamily="2" charset="2"/>
              <a:buAutoNum type="arabicPeriod"/>
            </a:pPr>
            <a:r>
              <a:rPr lang="en-US" sz="2800"/>
              <a:t>Smooth ER:</a:t>
            </a:r>
          </a:p>
          <a:p>
            <a:pPr lvl="3"/>
            <a:r>
              <a:rPr lang="en-US" sz="2400"/>
              <a:t>NO ribosomes</a:t>
            </a:r>
          </a:p>
          <a:p>
            <a:pPr lvl="3"/>
            <a:r>
              <a:rPr lang="en-US" sz="2400" u="sng"/>
              <a:t>Function</a:t>
            </a:r>
            <a:r>
              <a:rPr lang="en-US" sz="2400"/>
              <a:t>:  makes fats or lipids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bio_ch7_4819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7550"/>
            <a:ext cx="4794250" cy="3803650"/>
          </a:xfrm>
          <a:prstGeom prst="rect">
            <a:avLst/>
          </a:prstGeom>
          <a:noFill/>
        </p:spPr>
      </p:pic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Section 7-2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743200" y="298450"/>
            <a:ext cx="5105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 Black" pitchFamily="34" charset="0"/>
              </a:rPr>
              <a:t>Figure 7-5 Plant and Animal Cells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Go to Section:</a:t>
            </a:r>
            <a:endParaRPr lang="en-US" sz="2400">
              <a:latin typeface="Arial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362200" y="381000"/>
            <a:ext cx="495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/>
              <a:t>Animal Cell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Nucleus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2057400" y="205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Nucleolus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04800" y="3505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Rough Endoplasmic Reticulum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553200" y="3276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Smooth Endoplasmic Reticulum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5791200" y="1981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Ribosomes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1066800" y="4724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Golgi Complex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477000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Membrane</a:t>
            </a:r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 flipV="1">
            <a:off x="4495800" y="1828800"/>
            <a:ext cx="7620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657600" y="1385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Cytoplasm</a:t>
            </a: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 flipV="1">
            <a:off x="4876800" y="18288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 flipV="1">
            <a:off x="5181600" y="4267200"/>
            <a:ext cx="12192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514600" y="2971800"/>
            <a:ext cx="990600" cy="22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5867400" y="3048000"/>
            <a:ext cx="14478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990</TotalTime>
  <Words>583</Words>
  <Application>Microsoft Office PowerPoint</Application>
  <PresentationFormat>On-screen Show (4:3)</PresentationFormat>
  <Paragraphs>190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Tahoma</vt:lpstr>
      <vt:lpstr>Wingdings</vt:lpstr>
      <vt:lpstr>Times</vt:lpstr>
      <vt:lpstr>Arial Black</vt:lpstr>
      <vt:lpstr>Blends</vt:lpstr>
      <vt:lpstr>Default Design</vt:lpstr>
      <vt:lpstr> Cell Structures, Functions and Transport</vt:lpstr>
      <vt:lpstr>Slide 2</vt:lpstr>
      <vt:lpstr>Eukaryotic Cell Organelles and Function</vt:lpstr>
      <vt:lpstr>Slide 4</vt:lpstr>
      <vt:lpstr>Eukaryotic Cell Organelles and Function</vt:lpstr>
      <vt:lpstr>Eukaryotic Cell Organelles and Function</vt:lpstr>
      <vt:lpstr>Slide 7</vt:lpstr>
      <vt:lpstr>Endoplasmic Reticulum</vt:lpstr>
      <vt:lpstr>Slide 9</vt:lpstr>
      <vt:lpstr>Eukaryotic Cell Organelles and Function</vt:lpstr>
      <vt:lpstr>Slide 11</vt:lpstr>
      <vt:lpstr>Eukaryotic Cell Organelles and Function</vt:lpstr>
      <vt:lpstr>Slide 13</vt:lpstr>
      <vt:lpstr>Eukaryotic Cell Organelles and Function</vt:lpstr>
      <vt:lpstr>Slide 15</vt:lpstr>
      <vt:lpstr>Slide 16</vt:lpstr>
      <vt:lpstr>Slide 17</vt:lpstr>
      <vt:lpstr>Slide 18</vt:lpstr>
      <vt:lpstr>Eukaryotic Cell Organelles and Function</vt:lpstr>
      <vt:lpstr>Slide 20</vt:lpstr>
      <vt:lpstr>Eukaryotic Cell Organelles and Function</vt:lpstr>
      <vt:lpstr>Chloroplasts</vt:lpstr>
      <vt:lpstr>Slide 23</vt:lpstr>
      <vt:lpstr>Eukaryotic Cell Organelles and Function</vt:lpstr>
      <vt:lpstr>Slide 25</vt:lpstr>
      <vt:lpstr>Slide 26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4 and 5  Cell Structures, Functions and Transport</dc:title>
  <dc:creator>Courtney</dc:creator>
  <cp:lastModifiedBy>Jonathan Schreier</cp:lastModifiedBy>
  <cp:revision>43</cp:revision>
  <dcterms:created xsi:type="dcterms:W3CDTF">2005-09-30T00:05:12Z</dcterms:created>
  <dcterms:modified xsi:type="dcterms:W3CDTF">2011-06-19T02:36:52Z</dcterms:modified>
</cp:coreProperties>
</file>